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  <p:sldMasterId id="2147483669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827FD90-6DAD-4F6B-86E1-BC5ABB2A2CA1}">
  <a:tblStyle styleId="{A827FD90-6DAD-4F6B-86E1-BC5ABB2A2CA1}" styleName="Table_0">
    <a:wholeTbl>
      <a:tcTxStyle b="off" i="off">
        <a:font>
          <a:latin typeface="Verdana"/>
          <a:ea typeface="Verdana"/>
          <a:cs typeface="Verdan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8E9E7"/>
          </a:solidFill>
        </a:fill>
      </a:tcStyle>
    </a:wholeTbl>
    <a:band1H>
      <a:tcTxStyle/>
      <a:tcStyle>
        <a:tcBdr/>
        <a:fill>
          <a:solidFill>
            <a:srgbClr val="F2D1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2D1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d95f41d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4d95f41d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4d95f41df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4d95f41df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4d95f41df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4d95f41df0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d7d26987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4d7d26987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4d7d269871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 descr="IEEE_TAG_BLU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295400" y="822325"/>
            <a:ext cx="716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271588" y="3962400"/>
            <a:ext cx="3919537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1760"/>
              <a:buFont typeface="Noto Sans Symbols"/>
              <a:buNone/>
              <a:defRPr sz="2200" b="1">
                <a:solidFill>
                  <a:schemeClr val="dk2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560"/>
              <a:buFont typeface="Verdana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Verdana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20"/>
              <a:buFont typeface="Verdana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Font typeface="Verdana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Font typeface="Verdana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533400" y="6172200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dt" idx="10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533400" y="6172200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ldNum" idx="12"/>
          </p:nvPr>
        </p:nvSpPr>
        <p:spPr>
          <a:xfrm>
            <a:off x="533400" y="6172200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2 Content" type="txAndTwoObj">
  <p:cSld name="TEXT_AND_TWO_OBJECT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676275" y="609600"/>
            <a:ext cx="78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>
            <a:off x="676275" y="2000250"/>
            <a:ext cx="38481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2"/>
          </p:nvPr>
        </p:nvSpPr>
        <p:spPr>
          <a:xfrm>
            <a:off x="4676775" y="2000250"/>
            <a:ext cx="38481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body" idx="3"/>
          </p:nvPr>
        </p:nvSpPr>
        <p:spPr>
          <a:xfrm>
            <a:off x="4676775" y="4133850"/>
            <a:ext cx="38481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ntent" type="fourObj">
  <p:cSld name="FOUR_OBJECT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666750" y="590550"/>
            <a:ext cx="78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>
            <a:off x="609600" y="1981200"/>
            <a:ext cx="38481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body" idx="2"/>
          </p:nvPr>
        </p:nvSpPr>
        <p:spPr>
          <a:xfrm>
            <a:off x="4610100" y="1981200"/>
            <a:ext cx="38481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3"/>
          </p:nvPr>
        </p:nvSpPr>
        <p:spPr>
          <a:xfrm>
            <a:off x="609600" y="4114800"/>
            <a:ext cx="38481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4"/>
          </p:nvPr>
        </p:nvSpPr>
        <p:spPr>
          <a:xfrm>
            <a:off x="4610100" y="4114800"/>
            <a:ext cx="38481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OBJECT_AND_TWO_OBJECT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685800" y="590550"/>
            <a:ext cx="78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695325" y="1981200"/>
            <a:ext cx="38481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body" idx="2"/>
          </p:nvPr>
        </p:nvSpPr>
        <p:spPr>
          <a:xfrm>
            <a:off x="4695825" y="1981200"/>
            <a:ext cx="38481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body" idx="3"/>
          </p:nvPr>
        </p:nvSpPr>
        <p:spPr>
          <a:xfrm>
            <a:off x="4695825" y="4114800"/>
            <a:ext cx="38481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and Text" type="objAndTx">
  <p:cSld name="OBJECT_AND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676275" y="609600"/>
            <a:ext cx="78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609600" y="1981200"/>
            <a:ext cx="38481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2"/>
          </p:nvPr>
        </p:nvSpPr>
        <p:spPr>
          <a:xfrm>
            <a:off x="4610100" y="1981200"/>
            <a:ext cx="38481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echnology Layout">
  <p:cSld name="3_Technology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 descr="TitleSlide_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 descr="IEEE_TAG_WHIT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>
            <a:spLocks noGrp="1"/>
          </p:cNvSpPr>
          <p:nvPr>
            <p:ph type="ctrTitle"/>
          </p:nvPr>
        </p:nvSpPr>
        <p:spPr>
          <a:xfrm>
            <a:off x="704088" y="1152144"/>
            <a:ext cx="796442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rgbClr val="00508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1"/>
          </p:nvPr>
        </p:nvSpPr>
        <p:spPr>
          <a:xfrm>
            <a:off x="705731" y="3297304"/>
            <a:ext cx="6760391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1760"/>
              <a:buFont typeface="Noto Sans Symbols"/>
              <a:buNone/>
              <a:defRPr sz="2200" b="1">
                <a:solidFill>
                  <a:srgbClr val="808080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Historical Layout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0" descr="TitleSlide_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 descr="IEEE_TAG_WHIT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>
            <a:spLocks noGrp="1"/>
          </p:cNvSpPr>
          <p:nvPr>
            <p:ph type="ctrTitle"/>
          </p:nvPr>
        </p:nvSpPr>
        <p:spPr>
          <a:xfrm>
            <a:off x="700121" y="1150964"/>
            <a:ext cx="7962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rgbClr val="00558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subTitle" idx="1"/>
          </p:nvPr>
        </p:nvSpPr>
        <p:spPr>
          <a:xfrm>
            <a:off x="705731" y="3297303"/>
            <a:ext cx="6760391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1760"/>
              <a:buFont typeface="Noto Sans Symbols"/>
              <a:buNone/>
              <a:defRPr sz="2200" b="1">
                <a:solidFill>
                  <a:srgbClr val="808080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Users Layout">
  <p:cSld name="2_Users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1" descr="TitleSlide_C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 descr="IEEE_TAG_WHIT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1"/>
          <p:cNvSpPr txBox="1">
            <a:spLocks noGrp="1"/>
          </p:cNvSpPr>
          <p:nvPr>
            <p:ph type="ctrTitle"/>
          </p:nvPr>
        </p:nvSpPr>
        <p:spPr>
          <a:xfrm>
            <a:off x="704705" y="1155210"/>
            <a:ext cx="78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rgbClr val="00508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subTitle" idx="1"/>
          </p:nvPr>
        </p:nvSpPr>
        <p:spPr>
          <a:xfrm>
            <a:off x="705731" y="3297304"/>
            <a:ext cx="6760391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1760"/>
              <a:buFont typeface="Noto Sans Symbols"/>
              <a:buNone/>
              <a:defRPr sz="2200" b="1">
                <a:solidFill>
                  <a:srgbClr val="808080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70840" algn="l">
              <a:spcBef>
                <a:spcPts val="560"/>
              </a:spcBef>
              <a:spcAft>
                <a:spcPts val="0"/>
              </a:spcAft>
              <a:buSzPts val="2240"/>
              <a:buFont typeface="Verdana"/>
              <a:buChar char="•"/>
              <a:defRPr/>
            </a:lvl1pPr>
            <a:lvl2pPr marL="914400" lvl="1" indent="-393700" algn="l">
              <a:spcBef>
                <a:spcPts val="52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Verdana"/>
              <a:buChar char="–"/>
              <a:defRPr/>
            </a:lvl2pPr>
            <a:lvl3pPr marL="1371600" lvl="2" indent="-368300" algn="l"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Char char="▪"/>
              <a:defRPr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Verdana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533400" y="6172200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echnology Layout">
  <p:cSld name="3_Technology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2" descr="TitleSlide_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2" descr="IEEE_TAG_WHIT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2"/>
          <p:cNvSpPr txBox="1">
            <a:spLocks noGrp="1"/>
          </p:cNvSpPr>
          <p:nvPr>
            <p:ph type="ctrTitle"/>
          </p:nvPr>
        </p:nvSpPr>
        <p:spPr>
          <a:xfrm>
            <a:off x="704088" y="1152144"/>
            <a:ext cx="796442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rgbClr val="00508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subTitle" idx="1"/>
          </p:nvPr>
        </p:nvSpPr>
        <p:spPr>
          <a:xfrm>
            <a:off x="705731" y="3297304"/>
            <a:ext cx="6760391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1760"/>
              <a:buFont typeface="Noto Sans Symbols"/>
              <a:buNone/>
              <a:defRPr sz="2200" b="1">
                <a:solidFill>
                  <a:srgbClr val="808080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533400" y="6172200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Font typeface="Verdana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Font typeface="Verdana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Font typeface="Verdana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533400" y="6172200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70840" algn="l">
              <a:spcBef>
                <a:spcPts val="560"/>
              </a:spcBef>
              <a:spcAft>
                <a:spcPts val="0"/>
              </a:spcAft>
              <a:buSzPts val="2240"/>
              <a:buFont typeface="Verdana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Font typeface="Verdana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Font typeface="Verdana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70840" algn="l">
              <a:spcBef>
                <a:spcPts val="560"/>
              </a:spcBef>
              <a:spcAft>
                <a:spcPts val="0"/>
              </a:spcAft>
              <a:buSzPts val="2240"/>
              <a:buFont typeface="Verdana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Font typeface="Verdana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Font typeface="Verdana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533400" y="6172200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Font typeface="Verdana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Verdana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Verdana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Font typeface="Verdana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Verdana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Font typeface="Verdana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Font typeface="Verdana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Verdana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Verdana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Font typeface="Verdana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Verdana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Font typeface="Verdana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533400" y="6172200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533400" y="6172200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dt" idx="10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533400" y="6172200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91160" algn="l">
              <a:spcBef>
                <a:spcPts val="640"/>
              </a:spcBef>
              <a:spcAft>
                <a:spcPts val="0"/>
              </a:spcAft>
              <a:buSzPts val="2560"/>
              <a:buFont typeface="Verdana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Font typeface="Verdana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Font typeface="Verdana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20"/>
              <a:buFont typeface="Verdana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Font typeface="Verdana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Font typeface="Verdana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dt" idx="10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533400" y="6172200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7084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24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93700" algn="l" rtl="0">
              <a:spcBef>
                <a:spcPts val="52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Verdana"/>
              <a:buChar char="–"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533400" y="6172200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1" descr="IEEE_TAG_BLUE.png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8001000" y="5924550"/>
            <a:ext cx="914400" cy="51276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7084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24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93700" algn="l" rtl="0">
              <a:spcBef>
                <a:spcPts val="52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Verdana"/>
              <a:buChar char="–"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sldNum" idx="12"/>
          </p:nvPr>
        </p:nvSpPr>
        <p:spPr>
          <a:xfrm>
            <a:off x="533400" y="6172200"/>
            <a:ext cx="685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7" name="Google Shape;107;p19" descr="IEEE_TAG_BLU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01000" y="5924550"/>
            <a:ext cx="914400" cy="51276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aul.Morton@uts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rm701@my.utsa.edu" TargetMode="External"/><Relationship Id="rId7" Type="http://schemas.openxmlformats.org/officeDocument/2006/relationships/hyperlink" Target="mailto:robotics.utsa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wj365@gmail.com" TargetMode="External"/><Relationship Id="rId5" Type="http://schemas.openxmlformats.org/officeDocument/2006/relationships/hyperlink" Target="mailto:hkn.utsa@gmail.com" TargetMode="External"/><Relationship Id="rId4" Type="http://schemas.openxmlformats.org/officeDocument/2006/relationships/hyperlink" Target="mailto:vom101@my.utsa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ctrTitle"/>
          </p:nvPr>
        </p:nvSpPr>
        <p:spPr>
          <a:xfrm>
            <a:off x="1295400" y="822325"/>
            <a:ext cx="716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UTSA Student Branch</a:t>
            </a:r>
            <a:br>
              <a:rPr lang="en-US" sz="4000"/>
            </a:br>
            <a:br>
              <a:rPr lang="en-US" sz="4000"/>
            </a:br>
            <a:r>
              <a:rPr lang="en-US" sz="4000"/>
              <a:t>Phase II Funding</a:t>
            </a:r>
            <a:br>
              <a:rPr lang="en-US" sz="4000"/>
            </a:br>
            <a:r>
              <a:rPr lang="en-US" sz="4000"/>
              <a:t>Spring 2019</a:t>
            </a:r>
            <a:endParaRPr sz="4000"/>
          </a:p>
        </p:txBody>
      </p:sp>
      <p:sp>
        <p:nvSpPr>
          <p:cNvPr id="128" name="Google Shape;128;p23"/>
          <p:cNvSpPr txBox="1">
            <a:spLocks noGrp="1"/>
          </p:cNvSpPr>
          <p:nvPr>
            <p:ph type="subTitle" idx="1"/>
          </p:nvPr>
        </p:nvSpPr>
        <p:spPr>
          <a:xfrm>
            <a:off x="1271588" y="3962400"/>
            <a:ext cx="451961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lang="en-US" sz="1800"/>
              <a:t>IEEE Central Texas Section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lang="en-US" sz="1800"/>
              <a:t>January 19, 2019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lang="en-US" sz="1800"/>
              <a:t>San Marcos, Texas</a:t>
            </a:r>
            <a:endParaRPr/>
          </a:p>
        </p:txBody>
      </p:sp>
      <p:sp>
        <p:nvSpPr>
          <p:cNvPr id="129" name="Google Shape;129;p23"/>
          <p:cNvSpPr txBox="1"/>
          <p:nvPr/>
        </p:nvSpPr>
        <p:spPr>
          <a:xfrm>
            <a:off x="1295400" y="6172200"/>
            <a:ext cx="6477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Branch Advisor: </a:t>
            </a:r>
            <a:r>
              <a:rPr lang="en-US"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Dr. Paul Morton</a:t>
            </a:r>
            <a:r>
              <a:rPr lang="en-US"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</a:t>
            </a:r>
            <a:r>
              <a:rPr lang="en-US"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b="1" i="0" u="sng" strike="noStrike" cap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Paul.Morton@utsa.edu</a:t>
            </a:r>
            <a:r>
              <a:rPr lang="en-US"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>
            <a:spLocks noGrp="1"/>
          </p:cNvSpPr>
          <p:nvPr>
            <p:ph type="title"/>
          </p:nvPr>
        </p:nvSpPr>
        <p:spPr>
          <a:xfrm>
            <a:off x="685800" y="35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Robotics Student Interest Group [$500]</a:t>
            </a:r>
            <a:endParaRPr/>
          </a:p>
        </p:txBody>
      </p:sp>
      <p:sp>
        <p:nvSpPr>
          <p:cNvPr id="190" name="Google Shape;190;p32"/>
          <p:cNvSpPr txBox="1">
            <a:spLocks noGrp="1"/>
          </p:cNvSpPr>
          <p:nvPr>
            <p:ph type="body" idx="1"/>
          </p:nvPr>
        </p:nvSpPr>
        <p:spPr>
          <a:xfrm>
            <a:off x="309525" y="889350"/>
            <a:ext cx="7620000" cy="50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•"/>
            </a:pPr>
            <a:r>
              <a:rPr lang="en-US" sz="2000" b="1"/>
              <a:t>Current Standing</a:t>
            </a:r>
            <a:endParaRPr sz="160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SzPts val="1600"/>
              <a:buChar char="–"/>
            </a:pPr>
            <a:r>
              <a:rPr lang="en-US" sz="1600" b="1"/>
              <a:t>Primarily focused on Region 5 competition </a:t>
            </a:r>
            <a:endParaRPr sz="1600" b="1"/>
          </a:p>
          <a:p>
            <a:pPr marL="1143000" lvl="2" indent="-190500" algn="l" rtl="0">
              <a:spcBef>
                <a:spcPts val="320"/>
              </a:spcBef>
              <a:spcAft>
                <a:spcPts val="0"/>
              </a:spcAft>
              <a:buSzPts val="1600"/>
              <a:buFont typeface="Verdana"/>
              <a:buChar char="▪"/>
            </a:pPr>
            <a:r>
              <a:rPr lang="en-US" sz="1600"/>
              <a:t>Robot Arm - Ready</a:t>
            </a:r>
            <a:endParaRPr sz="2600"/>
          </a:p>
          <a:p>
            <a:pPr marL="1143000" lvl="2" indent="-190500" algn="l" rtl="0">
              <a:spcBef>
                <a:spcPts val="320"/>
              </a:spcBef>
              <a:spcAft>
                <a:spcPts val="0"/>
              </a:spcAft>
              <a:buSzPts val="1600"/>
              <a:buChar char="▪"/>
            </a:pPr>
            <a:r>
              <a:rPr lang="en-US" sz="1600"/>
              <a:t>Chassis - Ready </a:t>
            </a:r>
            <a:endParaRPr sz="1600"/>
          </a:p>
          <a:p>
            <a:pPr marL="1143000" lvl="2" indent="-190500" algn="l" rtl="0">
              <a:spcBef>
                <a:spcPts val="320"/>
              </a:spcBef>
              <a:spcAft>
                <a:spcPts val="0"/>
              </a:spcAft>
              <a:buSzPts val="1600"/>
              <a:buChar char="▪"/>
            </a:pPr>
            <a:r>
              <a:rPr lang="en-US" sz="1600"/>
              <a:t>Motor Control - runs well, errors pairing with Ultrasonic</a:t>
            </a:r>
            <a:endParaRPr sz="1600"/>
          </a:p>
          <a:p>
            <a:pPr marL="1143000" lvl="2" indent="-190500" algn="l" rtl="0">
              <a:spcBef>
                <a:spcPts val="320"/>
              </a:spcBef>
              <a:spcAft>
                <a:spcPts val="0"/>
              </a:spcAft>
              <a:buSzPts val="1600"/>
              <a:buChar char="▪"/>
            </a:pPr>
            <a:r>
              <a:rPr lang="en-US" sz="1600"/>
              <a:t>Ultrasonic - runs well, errors pairing with motors</a:t>
            </a:r>
            <a:endParaRPr sz="1600"/>
          </a:p>
          <a:p>
            <a:pPr marL="1143000" lvl="2" indent="-190500" algn="l" rtl="0">
              <a:spcBef>
                <a:spcPts val="320"/>
              </a:spcBef>
              <a:spcAft>
                <a:spcPts val="0"/>
              </a:spcAft>
              <a:buSzPts val="1600"/>
              <a:buChar char="▪"/>
            </a:pPr>
            <a:r>
              <a:rPr lang="en-US" sz="1600"/>
              <a:t>Camera - OpenCV, in the works, edge detection</a:t>
            </a:r>
            <a:endParaRPr sz="1600"/>
          </a:p>
          <a:p>
            <a:pPr marL="114300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 sz="160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SzPts val="1600"/>
              <a:buChar char="–"/>
            </a:pPr>
            <a:r>
              <a:rPr lang="en-US" sz="1600" b="1"/>
              <a:t>Workshops </a:t>
            </a:r>
            <a:endParaRPr sz="1600" b="1"/>
          </a:p>
          <a:p>
            <a:pPr marL="1143000" lvl="2" indent="-190500" algn="l" rtl="0">
              <a:spcBef>
                <a:spcPts val="320"/>
              </a:spcBef>
              <a:spcAft>
                <a:spcPts val="0"/>
              </a:spcAft>
              <a:buSzPts val="1600"/>
              <a:buFont typeface="Verdana"/>
              <a:buChar char="▪"/>
            </a:pPr>
            <a:r>
              <a:rPr lang="en-US" sz="1600"/>
              <a:t>saved for IEEE members in Fall Semesters</a:t>
            </a:r>
            <a:endParaRPr sz="1600"/>
          </a:p>
          <a:p>
            <a:pPr marL="1143000" lvl="2" indent="-190500" algn="l" rtl="0">
              <a:spcBef>
                <a:spcPts val="320"/>
              </a:spcBef>
              <a:spcAft>
                <a:spcPts val="0"/>
              </a:spcAft>
              <a:buSzPts val="1600"/>
              <a:buFont typeface="Verdana"/>
              <a:buChar char="▪"/>
            </a:pPr>
            <a:r>
              <a:rPr lang="en-US" sz="1600"/>
              <a:t>Spring Semester workshops only for RAS Members</a:t>
            </a:r>
            <a:endParaRPr sz="1600"/>
          </a:p>
          <a:p>
            <a:pPr marL="1143000" lvl="2" indent="-190500" algn="l" rtl="0">
              <a:spcBef>
                <a:spcPts val="320"/>
              </a:spcBef>
              <a:spcAft>
                <a:spcPts val="0"/>
              </a:spcAft>
              <a:buSzPts val="1600"/>
              <a:buChar char="▪"/>
            </a:pPr>
            <a:r>
              <a:rPr lang="en-US" sz="1600"/>
              <a:t>ROS workshop highly requested again</a:t>
            </a:r>
            <a:endParaRPr sz="1600"/>
          </a:p>
          <a:p>
            <a:pPr marL="1143000" lvl="2" indent="-190500" algn="l" rtl="0">
              <a:spcBef>
                <a:spcPts val="320"/>
              </a:spcBef>
              <a:spcAft>
                <a:spcPts val="0"/>
              </a:spcAft>
              <a:buSzPts val="1600"/>
              <a:buChar char="▪"/>
            </a:pPr>
            <a:r>
              <a:rPr lang="en-US" sz="1600"/>
              <a:t>Working towards Fusion 360 Workshop</a:t>
            </a:r>
            <a:endParaRPr sz="1600"/>
          </a:p>
          <a:p>
            <a:pPr marL="114300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 sz="1600"/>
          </a:p>
          <a:p>
            <a:pPr marL="742950" lvl="1" indent="-222250" algn="l" rtl="0">
              <a:spcBef>
                <a:spcPts val="320"/>
              </a:spcBef>
              <a:spcAft>
                <a:spcPts val="0"/>
              </a:spcAft>
              <a:buSzPts val="1600"/>
              <a:buChar char="–"/>
            </a:pPr>
            <a:r>
              <a:rPr lang="en-US" sz="1600" b="1"/>
              <a:t>Organization</a:t>
            </a:r>
            <a:endParaRPr sz="1600" b="1"/>
          </a:p>
          <a:p>
            <a:pPr marL="1143000" lvl="2" indent="-190500" algn="l" rtl="0">
              <a:spcBef>
                <a:spcPts val="320"/>
              </a:spcBef>
              <a:spcAft>
                <a:spcPts val="0"/>
              </a:spcAft>
              <a:buSzPts val="1600"/>
              <a:buChar char="▪"/>
            </a:pPr>
            <a:r>
              <a:rPr lang="en-US" sz="1600"/>
              <a:t>Official UTSA Organization</a:t>
            </a:r>
            <a:endParaRPr sz="1600"/>
          </a:p>
          <a:p>
            <a:pPr marL="1143000" lvl="2" indent="-190500" algn="l" rtl="0">
              <a:spcBef>
                <a:spcPts val="320"/>
              </a:spcBef>
              <a:spcAft>
                <a:spcPts val="0"/>
              </a:spcAft>
              <a:buSzPts val="1600"/>
              <a:buChar char="▪"/>
            </a:pPr>
            <a:r>
              <a:rPr lang="en-US" sz="1600"/>
              <a:t>Working to become an official IEEE National Student Branch</a:t>
            </a:r>
            <a:endParaRPr sz="1600"/>
          </a:p>
          <a:p>
            <a:pPr marL="1143000" lvl="2" indent="-190500" algn="l" rtl="0">
              <a:spcBef>
                <a:spcPts val="320"/>
              </a:spcBef>
              <a:spcAft>
                <a:spcPts val="0"/>
              </a:spcAft>
              <a:buSzPts val="1600"/>
              <a:buChar char="▪"/>
            </a:pPr>
            <a:r>
              <a:rPr lang="en-US" sz="1600"/>
              <a:t>Saving money for tools, parts, registration and travel funds for competitions</a:t>
            </a:r>
            <a:endParaRPr sz="160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 sz="1600"/>
          </a:p>
          <a:p>
            <a:pPr marL="742950" lvl="0" indent="0" algn="l" rtl="0">
              <a:spcBef>
                <a:spcPts val="320"/>
              </a:spcBef>
              <a:spcAft>
                <a:spcPts val="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HKN Student Interest Group [$200]</a:t>
            </a:r>
            <a:endParaRPr/>
          </a:p>
        </p:txBody>
      </p:sp>
      <p:sp>
        <p:nvSpPr>
          <p:cNvPr id="196" name="Google Shape;196;p33"/>
          <p:cNvSpPr txBox="1">
            <a:spLocks noGrp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•"/>
            </a:pPr>
            <a:r>
              <a:rPr lang="en-US" sz="2000" b="1"/>
              <a:t>Soldering Workshop</a:t>
            </a:r>
            <a:endParaRPr sz="200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SzPts val="1600"/>
              <a:buFont typeface="Verdana"/>
              <a:buChar char="–"/>
            </a:pPr>
            <a:r>
              <a:rPr lang="en-US" sz="1600"/>
              <a:t>18 soldering stations in need of maintenance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SzPts val="1600"/>
              <a:buFont typeface="Verdana"/>
              <a:buChar char="–"/>
            </a:pPr>
            <a:r>
              <a:rPr lang="en-US" sz="1600"/>
              <a:t>Serve 100+ students annually</a:t>
            </a:r>
            <a:endParaRPr/>
          </a:p>
          <a:p>
            <a:pPr marL="342900" lvl="0" indent="-220980" algn="l" rtl="0">
              <a:spcBef>
                <a:spcPts val="480"/>
              </a:spcBef>
              <a:spcAft>
                <a:spcPts val="0"/>
              </a:spcAft>
              <a:buSzPts val="1920"/>
              <a:buFont typeface="Verdana"/>
              <a:buNone/>
            </a:pPr>
            <a:endParaRPr sz="240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SzPts val="1600"/>
              <a:buFont typeface="Verdana"/>
              <a:buChar char="•"/>
            </a:pPr>
            <a:r>
              <a:rPr lang="en-US" sz="2000" b="1"/>
              <a:t>Industry Speaking Events</a:t>
            </a:r>
            <a:endParaRPr sz="2000"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SzPts val="1600"/>
              <a:buFont typeface="Verdana"/>
              <a:buChar char="–"/>
            </a:pPr>
            <a:r>
              <a:rPr lang="en-US" sz="1600"/>
              <a:t>Professional Networking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SzPts val="1600"/>
              <a:buFont typeface="Verdana"/>
              <a:buChar char="–"/>
            </a:pPr>
            <a:r>
              <a:rPr lang="en-US" sz="1600"/>
              <a:t>Membership Benefits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SzPts val="1600"/>
              <a:buFont typeface="Verdana"/>
              <a:buChar char="–"/>
            </a:pPr>
            <a:r>
              <a:rPr lang="en-US" sz="1600"/>
              <a:t>Co-hosting two events with Tau Beta Pi</a:t>
            </a:r>
            <a:endParaRPr/>
          </a:p>
          <a:p>
            <a:pPr marL="742950" lvl="1" indent="-184150" algn="l" rtl="0">
              <a:spcBef>
                <a:spcPts val="320"/>
              </a:spcBef>
              <a:spcAft>
                <a:spcPts val="0"/>
              </a:spcAft>
              <a:buSzPts val="1600"/>
              <a:buFont typeface="Verdana"/>
              <a:buNone/>
            </a:pPr>
            <a:endParaRPr sz="1600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SzPts val="1440"/>
              <a:buFont typeface="Verdana"/>
              <a:buChar char="•"/>
            </a:pPr>
            <a:r>
              <a:rPr lang="en-US" sz="1800" b="1"/>
              <a:t>Highschool Outreach 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SzPts val="1600"/>
              <a:buFont typeface="Verdana"/>
              <a:buChar char="–"/>
            </a:pPr>
            <a:r>
              <a:rPr lang="en-US" sz="1600"/>
              <a:t>Hosting soldering workshops for 20+ students </a:t>
            </a:r>
            <a:endParaRPr/>
          </a:p>
          <a:p>
            <a:pPr marL="342900" lvl="0" indent="-251459" algn="l" rtl="0">
              <a:spcBef>
                <a:spcPts val="360"/>
              </a:spcBef>
              <a:spcAft>
                <a:spcPts val="0"/>
              </a:spcAft>
              <a:buSzPts val="1440"/>
              <a:buFont typeface="Verdana"/>
              <a:buNone/>
            </a:pPr>
            <a:endParaRPr sz="1800"/>
          </a:p>
          <a:p>
            <a:pPr marL="742950" lvl="1" indent="-184150" algn="l" rtl="0">
              <a:spcBef>
                <a:spcPts val="320"/>
              </a:spcBef>
              <a:spcAft>
                <a:spcPts val="0"/>
              </a:spcAft>
              <a:buSzPts val="1600"/>
              <a:buFont typeface="Verdana"/>
              <a:buNone/>
            </a:pPr>
            <a:endParaRPr sz="1600"/>
          </a:p>
          <a:p>
            <a:pPr marL="342900" lvl="0" indent="-251459" algn="l" rtl="0">
              <a:spcBef>
                <a:spcPts val="360"/>
              </a:spcBef>
              <a:spcAft>
                <a:spcPts val="0"/>
              </a:spcAft>
              <a:buSzPts val="1440"/>
              <a:buFont typeface="Verdana"/>
              <a:buNone/>
            </a:pP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447800"/>
            <a:ext cx="4048095" cy="227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4721" y="1447800"/>
            <a:ext cx="4084674" cy="2298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1000" y="3886200"/>
            <a:ext cx="4061352" cy="228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2000" y="3907531"/>
            <a:ext cx="4087395" cy="230032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4"/>
          <p:cNvSpPr txBox="1"/>
          <p:nvPr/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HKN Soldering Workshop</a:t>
            </a:r>
            <a:endParaRPr sz="2600" b="1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>
            <a:spLocks noGrp="1"/>
          </p:cNvSpPr>
          <p:nvPr>
            <p:ph type="title"/>
          </p:nvPr>
        </p:nvSpPr>
        <p:spPr>
          <a:xfrm>
            <a:off x="685800" y="2590800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Student Branch Overview</a:t>
            </a:r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685800" y="13716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•"/>
            </a:pPr>
            <a:r>
              <a:rPr lang="en-US" sz="2000"/>
              <a:t>Largest active student engineering organization at UTSA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SzPts val="1600"/>
              <a:buFont typeface="Verdana"/>
              <a:buChar char="•"/>
            </a:pPr>
            <a:r>
              <a:rPr lang="en-US" sz="2000"/>
              <a:t>Integral part of College of Engineering student activities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1600"/>
              <a:buFont typeface="Verdana"/>
              <a:buNone/>
            </a:pPr>
            <a:endParaRPr sz="20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1600"/>
              <a:buFont typeface="Verdana"/>
              <a:buNone/>
            </a:pPr>
            <a:r>
              <a:rPr lang="en-US" sz="2000"/>
              <a:t>Leadership Team: (14 officers)</a:t>
            </a:r>
            <a:endParaRPr/>
          </a:p>
        </p:txBody>
      </p:sp>
      <p:graphicFrame>
        <p:nvGraphicFramePr>
          <p:cNvPr id="136" name="Google Shape;136;p24"/>
          <p:cNvGraphicFramePr/>
          <p:nvPr/>
        </p:nvGraphicFramePr>
        <p:xfrm>
          <a:off x="716902" y="2861389"/>
          <a:ext cx="7665925" cy="3058620"/>
        </p:xfrm>
        <a:graphic>
          <a:graphicData uri="http://schemas.openxmlformats.org/drawingml/2006/table">
            <a:tbl>
              <a:tblPr firstRow="1" bandRow="1">
                <a:noFill/>
                <a:tableStyleId>{A827FD90-6DAD-4F6B-86E1-BC5ABB2A2CA1}</a:tableStyleId>
              </a:tblPr>
              <a:tblGrid>
                <a:gridCol w="209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Verdana"/>
                        <a:buNone/>
                      </a:pPr>
                      <a:r>
                        <a:rPr lang="en-US" sz="1200" u="none" strike="noStrike" cap="none"/>
                        <a:t>Position</a:t>
                      </a:r>
                      <a:endParaRPr/>
                    </a:p>
                  </a:txBody>
                  <a:tcPr marL="86350" marR="863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Verdana"/>
                        <a:buNone/>
                      </a:pPr>
                      <a:r>
                        <a:rPr lang="en-US" sz="1200" u="none" strike="noStrike" cap="none"/>
                        <a:t>Name</a:t>
                      </a:r>
                      <a:endParaRPr/>
                    </a:p>
                  </a:txBody>
                  <a:tcPr marL="86350" marR="863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Verdana"/>
                        <a:buNone/>
                      </a:pPr>
                      <a:r>
                        <a:rPr lang="en-US" sz="1200" u="none" strike="noStrike" cap="none"/>
                        <a:t>Email Address</a:t>
                      </a:r>
                      <a:endParaRPr/>
                    </a:p>
                  </a:txBody>
                  <a:tcPr marL="86350" marR="863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Verdana"/>
                        <a:buNone/>
                      </a:pPr>
                      <a:r>
                        <a:rPr lang="en-US" sz="1200" i="1" u="none" strike="noStrike" cap="none"/>
                        <a:t>Chairman</a:t>
                      </a:r>
                      <a:endParaRPr/>
                    </a:p>
                  </a:txBody>
                  <a:tcPr marL="86350" marR="863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Verdana"/>
                        <a:buNone/>
                      </a:pPr>
                      <a:r>
                        <a:rPr lang="en-US" sz="1200" u="none" strike="noStrike" cap="none"/>
                        <a:t>Jessica Vaquera </a:t>
                      </a:r>
                      <a:endParaRPr/>
                    </a:p>
                  </a:txBody>
                  <a:tcPr marL="86350" marR="863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Verdana"/>
                        <a:buNone/>
                      </a:pPr>
                      <a:r>
                        <a:rPr lang="en-US" sz="1200" u="sng" strike="noStrike" cap="none">
                          <a:solidFill>
                            <a:schemeClr val="hlink"/>
                          </a:solidFill>
                          <a:hlinkClick r:id="rId3"/>
                        </a:rPr>
                        <a:t>rrm701@my.utsa.edu</a:t>
                      </a:r>
                      <a:endParaRPr sz="1800" u="sng" strike="noStrike" cap="none">
                        <a:solidFill>
                          <a:schemeClr val="hlink"/>
                        </a:solidFill>
                        <a:hlinkClick r:id="rId3"/>
                      </a:endParaRPr>
                    </a:p>
                  </a:txBody>
                  <a:tcPr marL="86350" marR="863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Verdana"/>
                        <a:buNone/>
                      </a:pPr>
                      <a:r>
                        <a:rPr lang="en-US" sz="1200" i="1" u="none" strike="noStrike" cap="none"/>
                        <a:t>Vice Chairman</a:t>
                      </a:r>
                      <a:endParaRPr sz="1200" i="1" u="none" strike="noStrike" cap="none"/>
                    </a:p>
                  </a:txBody>
                  <a:tcPr marL="86350" marR="863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Verdana"/>
                        <a:buNone/>
                      </a:pPr>
                      <a:r>
                        <a:rPr lang="en-US" sz="1200" u="none" strike="noStrike" cap="none"/>
                        <a:t>Josue Alcaraz</a:t>
                      </a:r>
                      <a:endParaRPr/>
                    </a:p>
                  </a:txBody>
                  <a:tcPr marL="86350" marR="863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Verdana"/>
                        <a:buNone/>
                      </a:pPr>
                      <a:r>
                        <a:rPr lang="en-US" sz="1200" b="0" i="0" u="sng" strike="noStrike" cap="none">
                          <a:solidFill>
                            <a:schemeClr val="hlink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  <a:hlinkClick r:id="rId4"/>
                        </a:rPr>
                        <a:t>vom101@my.utsa.edu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Verdana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86350" marR="863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Verdana"/>
                        <a:buNone/>
                      </a:pPr>
                      <a:r>
                        <a:rPr lang="en-US" sz="1200" i="1" u="none" strike="noStrike" cap="none"/>
                        <a:t>HKN President</a:t>
                      </a:r>
                      <a:endParaRPr/>
                    </a:p>
                  </a:txBody>
                  <a:tcPr marL="86350" marR="863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Verdana"/>
                        <a:buNone/>
                      </a:pPr>
                      <a:r>
                        <a:rPr lang="en-US" sz="1200" u="none" strike="noStrike" cap="none"/>
                        <a:t>Michael Palacios</a:t>
                      </a:r>
                      <a:endParaRPr/>
                    </a:p>
                  </a:txBody>
                  <a:tcPr marL="86350" marR="863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Verdana"/>
                        <a:buNone/>
                      </a:pPr>
                      <a:r>
                        <a:rPr lang="en-US" sz="1200" u="sng" strike="noStrike" cap="none">
                          <a:solidFill>
                            <a:schemeClr val="hlink"/>
                          </a:solidFill>
                          <a:hlinkClick r:id="rId5"/>
                        </a:rPr>
                        <a:t>hkn.utsa@gmail.com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Verdana"/>
                        <a:buNone/>
                      </a:pPr>
                      <a:endParaRPr sz="1200" u="none" strike="noStrike" cap="none"/>
                    </a:p>
                  </a:txBody>
                  <a:tcPr marL="86350" marR="863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Verdana"/>
                        <a:buNone/>
                      </a:pPr>
                      <a:r>
                        <a:rPr lang="en-US" sz="1200" i="1" u="none" strike="noStrike" cap="none"/>
                        <a:t>HKN Vice President</a:t>
                      </a:r>
                      <a:endParaRPr/>
                    </a:p>
                  </a:txBody>
                  <a:tcPr marL="86350" marR="863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Verdana"/>
                        <a:buNone/>
                      </a:pPr>
                      <a:r>
                        <a:rPr lang="en-US" sz="1200" u="none" strike="noStrike" cap="none"/>
                        <a:t>Allen Herrera</a:t>
                      </a:r>
                      <a:endParaRPr/>
                    </a:p>
                  </a:txBody>
                  <a:tcPr marL="86350" marR="863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Verdana"/>
                        <a:buNone/>
                      </a:pPr>
                      <a:r>
                        <a:rPr lang="en-US" sz="1200" u="sng" strike="noStrike" cap="none">
                          <a:solidFill>
                            <a:schemeClr val="hlink"/>
                          </a:solidFill>
                          <a:hlinkClick r:id="rId6"/>
                        </a:rPr>
                        <a:t>pwj365@gmail.com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Verdana"/>
                        <a:buNone/>
                      </a:pPr>
                      <a:endParaRPr sz="1200" u="none" strike="noStrike" cap="none"/>
                    </a:p>
                  </a:txBody>
                  <a:tcPr marL="86350" marR="863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Verdana"/>
                        <a:buNone/>
                      </a:pPr>
                      <a:r>
                        <a:rPr lang="en-US" sz="1200" i="1" u="none" strike="noStrike" cap="none"/>
                        <a:t>Robotics Chairman</a:t>
                      </a:r>
                      <a:endParaRPr/>
                    </a:p>
                  </a:txBody>
                  <a:tcPr marL="86350" marR="863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Verdana"/>
                        <a:buNone/>
                      </a:pPr>
                      <a:r>
                        <a:rPr lang="en-US" sz="1200" u="none" strike="noStrike" cap="none"/>
                        <a:t>Alexander Ibarra</a:t>
                      </a:r>
                      <a:endParaRPr/>
                    </a:p>
                  </a:txBody>
                  <a:tcPr marL="86350" marR="863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Verdana"/>
                        <a:buNone/>
                      </a:pPr>
                      <a:r>
                        <a:rPr lang="en-US" sz="1200" u="sng" strike="noStrike" cap="none">
                          <a:solidFill>
                            <a:schemeClr val="hlink"/>
                          </a:solidFill>
                          <a:hlinkClick r:id="rId7"/>
                        </a:rPr>
                        <a:t>robotics.utsa@gmail.com</a:t>
                      </a:r>
                      <a:endParaRPr sz="1200" u="none" strike="noStrike" cap="none"/>
                    </a:p>
                  </a:txBody>
                  <a:tcPr marL="86350" marR="863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Past Utilization of CTS Funding</a:t>
            </a:r>
            <a:br>
              <a:rPr lang="en-US"/>
            </a:br>
            <a:r>
              <a:rPr lang="en-US" sz="1800"/>
              <a:t>Phase I &amp; II Funding accomplishments from 2018:</a:t>
            </a:r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•"/>
            </a:pPr>
            <a:r>
              <a:rPr lang="en-US" sz="2000"/>
              <a:t>Student Interest Groups (R5 Robotics) [$800]</a:t>
            </a:r>
            <a:endParaRPr/>
          </a:p>
          <a:p>
            <a:pPr marL="342900" lvl="0" indent="-241300" algn="l" rtl="0">
              <a:spcBef>
                <a:spcPts val="400"/>
              </a:spcBef>
              <a:spcAft>
                <a:spcPts val="0"/>
              </a:spcAft>
              <a:buSzPts val="1600"/>
              <a:buFont typeface="Verdana"/>
              <a:buNone/>
            </a:pPr>
            <a:endParaRPr sz="200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SzPts val="1600"/>
              <a:buFont typeface="Verdana"/>
              <a:buChar char="•"/>
            </a:pPr>
            <a:r>
              <a:rPr lang="en-US" sz="2000"/>
              <a:t>Social Engagement (Student Branch) [$200]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Branch Goals</a:t>
            </a:r>
            <a:br>
              <a:rPr lang="en-US"/>
            </a:br>
            <a:r>
              <a:rPr lang="en-US" sz="1800"/>
              <a:t>Requested amount for Phase I 2018: $1000</a:t>
            </a:r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•"/>
            </a:pPr>
            <a:r>
              <a:rPr lang="en-US" sz="2000"/>
              <a:t>Region5 Robotics Competition [$500]</a:t>
            </a:r>
            <a:endParaRPr/>
          </a:p>
          <a:p>
            <a:pPr marL="342900" lvl="0" indent="-342900" algn="l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Verdana"/>
              <a:buChar char="•"/>
            </a:pPr>
            <a:r>
              <a:rPr lang="en-US" sz="2000"/>
              <a:t>HKN Workshops [$200]</a:t>
            </a:r>
            <a:endParaRPr sz="2000"/>
          </a:p>
          <a:p>
            <a:pPr marL="342900" lvl="0" indent="-342900" algn="l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Verdana"/>
              <a:buChar char="•"/>
            </a:pPr>
            <a:r>
              <a:rPr lang="en-US" sz="2000"/>
              <a:t>Robotics Automation Society Workshops [$300]</a:t>
            </a: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2018 Accomplishments</a:t>
            </a:r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0840" algn="l" rtl="0">
              <a:spcBef>
                <a:spcPts val="560"/>
              </a:spcBef>
              <a:spcAft>
                <a:spcPts val="0"/>
              </a:spcAft>
              <a:buSzPts val="2240"/>
              <a:buChar char="•"/>
            </a:pPr>
            <a:r>
              <a:rPr lang="en-US"/>
              <a:t>Spearheaded first ever offered FE Prep courses at UTSA</a:t>
            </a:r>
            <a:endParaRPr/>
          </a:p>
          <a:p>
            <a:pPr marL="457200" lvl="0" indent="-370840" algn="l" rtl="0"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/>
              <a:t>RAS had successful workshops teaching students ROS</a:t>
            </a:r>
            <a:endParaRPr/>
          </a:p>
          <a:p>
            <a:pPr marL="457200" lvl="0" indent="-370840" algn="l" rtl="0"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/>
              <a:t>Power &amp; Energy Society established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Branch Goals</a:t>
            </a:r>
            <a:br>
              <a:rPr lang="en-US"/>
            </a:br>
            <a:r>
              <a:rPr lang="en-US" sz="1800"/>
              <a:t>Requested amount for Phase II 2018 - 2019: $1500+</a:t>
            </a:r>
            <a:endParaRPr/>
          </a:p>
        </p:txBody>
      </p:sp>
      <p:sp>
        <p:nvSpPr>
          <p:cNvPr id="161" name="Google Shape;161;p2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•"/>
            </a:pPr>
            <a:r>
              <a:rPr lang="en-US" sz="2000"/>
              <a:t>Region5 Robotics Competition [$1000+]</a:t>
            </a:r>
            <a:endParaRPr/>
          </a:p>
          <a:p>
            <a:pPr marL="342900" lvl="0" indent="-342900" algn="l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Verdana"/>
              <a:buChar char="•"/>
            </a:pPr>
            <a:r>
              <a:rPr lang="en-US" sz="2000"/>
              <a:t>IEEE Promotional Materials [$200+]</a:t>
            </a:r>
            <a:endParaRPr/>
          </a:p>
          <a:p>
            <a:pPr marL="342900" lvl="0" indent="-342900" algn="l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Verdana"/>
              <a:buChar char="•"/>
            </a:pPr>
            <a:r>
              <a:rPr lang="en-US" sz="2000"/>
              <a:t>HKN workshops[$200]</a:t>
            </a:r>
            <a:endParaRPr/>
          </a:p>
          <a:p>
            <a:pPr marL="342900" lvl="0" indent="-241300" algn="l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Verdana"/>
              <a:buNone/>
            </a:pP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Branch Goals</a:t>
            </a:r>
            <a:endParaRPr/>
          </a:p>
        </p:txBody>
      </p:sp>
      <p:sp>
        <p:nvSpPr>
          <p:cNvPr id="167" name="Google Shape;167;p29"/>
          <p:cNvSpPr txBox="1">
            <a:spLocks noGrp="1"/>
          </p:cNvSpPr>
          <p:nvPr>
            <p:ph type="body" idx="1"/>
          </p:nvPr>
        </p:nvSpPr>
        <p:spPr>
          <a:xfrm>
            <a:off x="533400" y="1219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•"/>
            </a:pPr>
            <a:r>
              <a:rPr lang="en-US" sz="2000" b="1"/>
              <a:t>Region5 Conference</a:t>
            </a:r>
            <a:endParaRPr/>
          </a:p>
          <a:p>
            <a:pPr marL="742950" lvl="1" indent="-285750" algn="l" rtl="0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Verdana"/>
              <a:buChar char="–"/>
            </a:pPr>
            <a:r>
              <a:rPr lang="en-US" sz="1800"/>
              <a:t>Compete in R5 Robotics competition</a:t>
            </a:r>
            <a:endParaRPr/>
          </a:p>
          <a:p>
            <a:pPr marL="742950" lvl="1" indent="-285750" algn="l" rtl="0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Verdana"/>
              <a:buChar char="–"/>
            </a:pPr>
            <a:r>
              <a:rPr lang="en-US" sz="1800"/>
              <a:t>Increase student presence at conference (~25 attendees)</a:t>
            </a:r>
            <a:endParaRPr sz="1800"/>
          </a:p>
          <a:p>
            <a:pPr marL="742950" lvl="1" indent="-285750" algn="l" rtl="0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Increase participation in workshops with proper material and equipment</a:t>
            </a:r>
            <a:endParaRPr sz="1800"/>
          </a:p>
          <a:p>
            <a:pPr marL="342900" lvl="0" indent="-342900" algn="l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600"/>
              <a:buFont typeface="Verdana"/>
              <a:buChar char="•"/>
            </a:pPr>
            <a:r>
              <a:rPr lang="en-US" sz="2000" b="1"/>
              <a:t>FE Workshop</a:t>
            </a:r>
            <a:endParaRPr/>
          </a:p>
          <a:p>
            <a:pPr marL="742950" lvl="1" indent="-285750" algn="l" rtl="0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Verdana"/>
              <a:buChar char="–"/>
            </a:pPr>
            <a:r>
              <a:rPr lang="en-US" sz="1800"/>
              <a:t>Prepare students for the FE Exam</a:t>
            </a:r>
            <a:endParaRPr sz="1800" b="1"/>
          </a:p>
          <a:p>
            <a:pPr marL="742950" lvl="1" indent="-285750" algn="l" rtl="0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Verdana"/>
              <a:buChar char="–"/>
            </a:pPr>
            <a:r>
              <a:rPr lang="en-US" sz="1800"/>
              <a:t>Bring speakers from industry to give insight for students.</a:t>
            </a:r>
            <a:endParaRPr sz="1800"/>
          </a:p>
          <a:p>
            <a:pPr marL="742950" lvl="1" indent="-184150" algn="l" rtl="0">
              <a:lnSpc>
                <a:spcPct val="2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Verdana"/>
              <a:buNone/>
            </a:pPr>
            <a:endParaRPr sz="1600"/>
          </a:p>
          <a:p>
            <a:pPr marL="742950" lvl="1" indent="-184150" algn="l" rtl="0">
              <a:lnSpc>
                <a:spcPct val="2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Verdana"/>
              <a:buNone/>
            </a:pPr>
            <a:endParaRPr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Branch Goals</a:t>
            </a:r>
            <a:endParaRPr/>
          </a:p>
        </p:txBody>
      </p:sp>
      <p:sp>
        <p:nvSpPr>
          <p:cNvPr id="174" name="Google Shape;174;p30"/>
          <p:cNvSpPr txBox="1">
            <a:spLocks noGrp="1"/>
          </p:cNvSpPr>
          <p:nvPr>
            <p:ph type="body" idx="1"/>
          </p:nvPr>
        </p:nvSpPr>
        <p:spPr>
          <a:xfrm>
            <a:off x="685800" y="1575047"/>
            <a:ext cx="7772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560"/>
              </a:spcBef>
              <a:spcAft>
                <a:spcPts val="0"/>
              </a:spcAft>
              <a:buSzPts val="2000"/>
              <a:buChar char="•"/>
            </a:pPr>
            <a:r>
              <a:rPr lang="en-US" sz="2000" b="1" dirty="0"/>
              <a:t>Establish Power Electronics Society (by request)</a:t>
            </a:r>
            <a:br>
              <a:rPr lang="en-US" sz="2000" b="1" dirty="0"/>
            </a:br>
            <a:endParaRPr sz="2000" b="1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b="1" dirty="0"/>
              <a:t>PES hosted </a:t>
            </a:r>
            <a:r>
              <a:rPr lang="en-US" sz="2000" b="1" dirty="0" err="1"/>
              <a:t>SwRI</a:t>
            </a:r>
            <a:r>
              <a:rPr lang="en-US" sz="2000" b="1" dirty="0"/>
              <a:t> energy tour with CPS + control systems tour in collaboration with UTSA professor </a:t>
            </a:r>
            <a:br>
              <a:rPr lang="en-US" sz="2000" b="1" dirty="0"/>
            </a:br>
            <a:endParaRPr sz="2000" b="1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b="1" dirty="0"/>
              <a:t>Hybridize general meetings to include speaker events</a:t>
            </a:r>
            <a:br>
              <a:rPr lang="en-US" sz="2000" b="1" dirty="0"/>
            </a:br>
            <a:endParaRPr lang="en-US" sz="2000" b="1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b="1" dirty="0"/>
              <a:t>Host networking party in collaboration with Microsoft. </a:t>
            </a:r>
            <a:br>
              <a:rPr lang="en-US" sz="2000" b="1" dirty="0"/>
            </a:br>
            <a:endParaRPr sz="2000" b="1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b="1" dirty="0"/>
              <a:t>Offer networking conference trip to officers</a:t>
            </a:r>
            <a:endParaRPr sz="2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>
            <a:spLocks noGrp="1"/>
          </p:cNvSpPr>
          <p:nvPr>
            <p:ph type="title"/>
          </p:nvPr>
        </p:nvSpPr>
        <p:spPr>
          <a:xfrm>
            <a:off x="457200" y="624913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Outreach</a:t>
            </a:r>
            <a:endParaRPr/>
          </a:p>
        </p:txBody>
      </p:sp>
      <p:pic>
        <p:nvPicPr>
          <p:cNvPr id="181" name="Google Shape;18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927175"/>
            <a:ext cx="4041900" cy="269752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1"/>
          <p:cNvSpPr txBox="1">
            <a:spLocks noGrp="1"/>
          </p:cNvSpPr>
          <p:nvPr>
            <p:ph type="body" idx="1"/>
          </p:nvPr>
        </p:nvSpPr>
        <p:spPr>
          <a:xfrm>
            <a:off x="458100" y="1287263"/>
            <a:ext cx="4040100" cy="639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400" i="1"/>
              <a:t>Roadrunner Days</a:t>
            </a:r>
            <a:endParaRPr sz="1400" i="1"/>
          </a:p>
        </p:txBody>
      </p:sp>
      <p:sp>
        <p:nvSpPr>
          <p:cNvPr id="183" name="Google Shape;183;p31"/>
          <p:cNvSpPr txBox="1">
            <a:spLocks noGrp="1"/>
          </p:cNvSpPr>
          <p:nvPr>
            <p:ph type="body" idx="3"/>
          </p:nvPr>
        </p:nvSpPr>
        <p:spPr>
          <a:xfrm>
            <a:off x="4644875" y="1287263"/>
            <a:ext cx="4041900" cy="639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400" i="1"/>
              <a:t>Monster Mash Pumpkin Smash</a:t>
            </a:r>
            <a:endParaRPr sz="1400" i="1"/>
          </a:p>
        </p:txBody>
      </p:sp>
      <p:pic>
        <p:nvPicPr>
          <p:cNvPr id="184" name="Google Shape;18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4850" y="1927175"/>
            <a:ext cx="4041942" cy="2697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EEE_customSlides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278</Words>
  <Application>Microsoft Office PowerPoint</Application>
  <PresentationFormat>On-screen Show (4:3)</PresentationFormat>
  <Paragraphs>98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Noto Sans Symbols</vt:lpstr>
      <vt:lpstr>Verdana</vt:lpstr>
      <vt:lpstr>Theme1</vt:lpstr>
      <vt:lpstr>IEEE_customSlides</vt:lpstr>
      <vt:lpstr>UTSA Student Branch  Phase II Funding Spring 2019</vt:lpstr>
      <vt:lpstr>Student Branch Overview</vt:lpstr>
      <vt:lpstr>Past Utilization of CTS Funding Phase I &amp; II Funding accomplishments from 2018:</vt:lpstr>
      <vt:lpstr>Branch Goals Requested amount for Phase I 2018: $1000</vt:lpstr>
      <vt:lpstr>2018 Accomplishments</vt:lpstr>
      <vt:lpstr>Branch Goals Requested amount for Phase II 2018 - 2019: $1500+</vt:lpstr>
      <vt:lpstr>Branch Goals</vt:lpstr>
      <vt:lpstr>Branch Goals</vt:lpstr>
      <vt:lpstr>Outreach</vt:lpstr>
      <vt:lpstr>Robotics Student Interest Group [$500]</vt:lpstr>
      <vt:lpstr>HKN Student Interest Group [$200]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UTSA Student Branch  Phase II Funding Spring 2019</dc:title>
  <cp:lastModifiedBy>Jessica</cp:lastModifiedBy>
  <cp:revision>1</cp:revision>
  <dcterms:modified xsi:type="dcterms:W3CDTF">2019-01-18T03:42:51Z</dcterms:modified>
</cp:coreProperties>
</file>